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ettagli informazion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7" name="Corpo livello uno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Attribuzione</a:t>
            </a:r>
          </a:p>
        </p:txBody>
      </p:sp>
      <p:sp>
        <p:nvSpPr>
          <p:cNvPr id="116" name="Corpo livello uno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magin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magin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Autore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24" name="Corpo livello uno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3" name="Corpo livello uno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olo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1" name="Sottotitolo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2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8408" y="-1594992"/>
            <a:ext cx="10694691" cy="1069469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Autori: Alessandra Ferrari, Francesco Blefari, Alessio Mangiagi,…"/>
          <p:cNvSpPr txBox="1"/>
          <p:nvPr>
            <p:ph type="body" idx="21"/>
          </p:nvPr>
        </p:nvSpPr>
        <p:spPr>
          <a:xfrm>
            <a:off x="1206498" y="11034490"/>
            <a:ext cx="21971003" cy="14415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r">
              <a:defRPr b="0"/>
            </a:pPr>
            <a:r>
              <a:t>Autori: Alessandra Ferrari, Francesco Blefari, Alessio Mangiagi,</a:t>
            </a:r>
          </a:p>
          <a:p>
            <a:pPr algn="r">
              <a:defRPr b="0"/>
            </a:pPr>
            <a:r>
              <a:t>Leonard Pepa, Fabio Guerriero, Tiantian Chen</a:t>
            </a:r>
          </a:p>
        </p:txBody>
      </p:sp>
      <p:sp>
        <p:nvSpPr>
          <p:cNvPr id="153" name="VendiCose SPA"/>
          <p:cNvSpPr txBox="1"/>
          <p:nvPr>
            <p:ph type="ctrTitle"/>
          </p:nvPr>
        </p:nvSpPr>
        <p:spPr>
          <a:xfrm>
            <a:off x="1206496" y="4352990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VendiCose SPA</a:t>
            </a:r>
          </a:p>
        </p:txBody>
      </p:sp>
      <p:sp>
        <p:nvSpPr>
          <p:cNvPr id="154" name="Frodo Consulting SRL"/>
          <p:cNvSpPr txBox="1"/>
          <p:nvPr>
            <p:ph type="subTitle" sz="quarter" idx="1"/>
          </p:nvPr>
        </p:nvSpPr>
        <p:spPr>
          <a:xfrm>
            <a:off x="1206500" y="8847865"/>
            <a:ext cx="21971000" cy="1905001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Frodo Consulting SRL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iphy3.gif" descr="giphy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223" y="3775140"/>
            <a:ext cx="6096001" cy="580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giphy3.gif" descr="giphy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75423" y="3775140"/>
            <a:ext cx="6096001" cy="5803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Gestione inventario"/>
          <p:cNvSpPr txBox="1"/>
          <p:nvPr>
            <p:ph type="ctrTitle"/>
          </p:nvPr>
        </p:nvSpPr>
        <p:spPr>
          <a:xfrm>
            <a:off x="1206496" y="4352990"/>
            <a:ext cx="21971004" cy="46482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Gestione inventario</a:t>
            </a:r>
          </a:p>
        </p:txBody>
      </p:sp>
      <p:sp>
        <p:nvSpPr>
          <p:cNvPr id="204" name="Quadrato"/>
          <p:cNvSpPr/>
          <p:nvPr/>
        </p:nvSpPr>
        <p:spPr>
          <a:xfrm>
            <a:off x="5581094" y="89131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" name="Quadrato"/>
          <p:cNvSpPr/>
          <p:nvPr/>
        </p:nvSpPr>
        <p:spPr>
          <a:xfrm>
            <a:off x="22567269" y="89131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Aggiornamento automatico dei magazzini"/>
          <p:cNvSpPr txBox="1"/>
          <p:nvPr>
            <p:ph type="subTitle" sz="quarter" idx="1"/>
          </p:nvPr>
        </p:nvSpPr>
        <p:spPr>
          <a:xfrm>
            <a:off x="1206500" y="7552465"/>
            <a:ext cx="21971000" cy="1905001"/>
          </a:xfrm>
          <a:prstGeom prst="rect">
            <a:avLst/>
          </a:prstGeom>
        </p:spPr>
        <p:txBody>
          <a:bodyPr/>
          <a:lstStyle>
            <a:lvl1pPr algn="ctr">
              <a:defRPr b="0"/>
            </a:lvl1pPr>
          </a:lstStyle>
          <a:p>
            <a:pPr/>
            <a:r>
              <a:t>Aggiornamento automatico dei magazzini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10"/>
          <p:cNvSpPr txBox="1"/>
          <p:nvPr/>
        </p:nvSpPr>
        <p:spPr>
          <a:xfrm>
            <a:off x="22809097" y="11402517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210" name="Gestione inventario"/>
          <p:cNvSpPr txBox="1"/>
          <p:nvPr/>
        </p:nvSpPr>
        <p:spPr>
          <a:xfrm>
            <a:off x="8137245" y="552275"/>
            <a:ext cx="8109510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Gestione inventario</a:t>
            </a:r>
          </a:p>
        </p:txBody>
      </p:sp>
      <p:pic>
        <p:nvPicPr>
          <p:cNvPr id="211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5676" y="3280895"/>
            <a:ext cx="18292648" cy="3236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093" y="2063551"/>
            <a:ext cx="23487260" cy="824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72676" y="7116274"/>
            <a:ext cx="18292648" cy="5164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11"/>
          <p:cNvSpPr txBox="1"/>
          <p:nvPr/>
        </p:nvSpPr>
        <p:spPr>
          <a:xfrm>
            <a:off x="22809097" y="11402517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11</a:t>
            </a:r>
          </a:p>
        </p:txBody>
      </p:sp>
      <p:pic>
        <p:nvPicPr>
          <p:cNvPr id="217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1569" y="3508045"/>
            <a:ext cx="20000862" cy="8173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Implementazione tramite MySQL Trigger"/>
          <p:cNvSpPr txBox="1"/>
          <p:nvPr/>
        </p:nvSpPr>
        <p:spPr>
          <a:xfrm>
            <a:off x="6430327" y="2172575"/>
            <a:ext cx="1152334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Implementazione tramite MySQL Trigger</a:t>
            </a:r>
          </a:p>
        </p:txBody>
      </p:sp>
      <p:sp>
        <p:nvSpPr>
          <p:cNvPr id="219" name="Gestione inventario"/>
          <p:cNvSpPr txBox="1"/>
          <p:nvPr/>
        </p:nvSpPr>
        <p:spPr>
          <a:xfrm>
            <a:off x="8137245" y="552275"/>
            <a:ext cx="8109510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Gestione inventario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12"/>
          <p:cNvSpPr txBox="1"/>
          <p:nvPr/>
        </p:nvSpPr>
        <p:spPr>
          <a:xfrm>
            <a:off x="22809097" y="11402517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</a:t>
            </a:r>
          </a:p>
        </p:txBody>
      </p:sp>
      <p:sp>
        <p:nvSpPr>
          <p:cNvPr id="223" name="Quante unità di un prodotto ci sono in un dato magazzino?"/>
          <p:cNvSpPr txBox="1"/>
          <p:nvPr/>
        </p:nvSpPr>
        <p:spPr>
          <a:xfrm>
            <a:off x="3801110" y="2172575"/>
            <a:ext cx="1678178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Quante unità di un prodotto ci sono in un dato magazzino?</a:t>
            </a:r>
          </a:p>
        </p:txBody>
      </p:sp>
      <p:pic>
        <p:nvPicPr>
          <p:cNvPr id="224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9147" y="4665821"/>
            <a:ext cx="10065706" cy="651795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Gestione inventario"/>
          <p:cNvSpPr txBox="1"/>
          <p:nvPr/>
        </p:nvSpPr>
        <p:spPr>
          <a:xfrm>
            <a:off x="8137245" y="552275"/>
            <a:ext cx="8109510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Gestione inventario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13"/>
          <p:cNvSpPr txBox="1"/>
          <p:nvPr/>
        </p:nvSpPr>
        <p:spPr>
          <a:xfrm>
            <a:off x="22809097" y="11402517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13</a:t>
            </a:r>
          </a:p>
        </p:txBody>
      </p:sp>
      <p:sp>
        <p:nvSpPr>
          <p:cNvPr id="229" name="Quante unità di un prodotto ci sono in un dato magazzino?"/>
          <p:cNvSpPr txBox="1"/>
          <p:nvPr/>
        </p:nvSpPr>
        <p:spPr>
          <a:xfrm>
            <a:off x="3801110" y="2172575"/>
            <a:ext cx="1678178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Quante unità di un prodotto ci sono in un dato magazzino?</a:t>
            </a:r>
          </a:p>
        </p:txBody>
      </p:sp>
      <p:pic>
        <p:nvPicPr>
          <p:cNvPr id="230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9147" y="4665821"/>
            <a:ext cx="10065706" cy="6517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96856" y="4568297"/>
            <a:ext cx="12390288" cy="671300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estione inventario"/>
          <p:cNvSpPr txBox="1"/>
          <p:nvPr/>
        </p:nvSpPr>
        <p:spPr>
          <a:xfrm>
            <a:off x="8137245" y="552275"/>
            <a:ext cx="8109510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Gestione inventario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14"/>
          <p:cNvSpPr txBox="1"/>
          <p:nvPr/>
        </p:nvSpPr>
        <p:spPr>
          <a:xfrm>
            <a:off x="22809097" y="11402517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14</a:t>
            </a:r>
          </a:p>
        </p:txBody>
      </p:sp>
      <p:sp>
        <p:nvSpPr>
          <p:cNvPr id="236" name="Come monitorare le soglie di restock per categoria?"/>
          <p:cNvSpPr txBox="1"/>
          <p:nvPr/>
        </p:nvSpPr>
        <p:spPr>
          <a:xfrm>
            <a:off x="4790122" y="2172575"/>
            <a:ext cx="1480375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Come monitorare le soglie di restock per categoria?</a:t>
            </a:r>
          </a:p>
        </p:txBody>
      </p:sp>
      <p:pic>
        <p:nvPicPr>
          <p:cNvPr id="237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609" y="4457338"/>
            <a:ext cx="13080782" cy="696927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estione inventario"/>
          <p:cNvSpPr txBox="1"/>
          <p:nvPr/>
        </p:nvSpPr>
        <p:spPr>
          <a:xfrm>
            <a:off x="8137245" y="552275"/>
            <a:ext cx="8109510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Gestione inventario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15"/>
          <p:cNvSpPr txBox="1"/>
          <p:nvPr/>
        </p:nvSpPr>
        <p:spPr>
          <a:xfrm>
            <a:off x="22809097" y="11402517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15</a:t>
            </a:r>
          </a:p>
        </p:txBody>
      </p:sp>
      <p:pic>
        <p:nvPicPr>
          <p:cNvPr id="242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609" y="4457338"/>
            <a:ext cx="13080782" cy="6969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8435" y="3871362"/>
            <a:ext cx="12847130" cy="8141222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Gestione inventario"/>
          <p:cNvSpPr txBox="1"/>
          <p:nvPr/>
        </p:nvSpPr>
        <p:spPr>
          <a:xfrm>
            <a:off x="8137245" y="552275"/>
            <a:ext cx="8109510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Gestione inventario</a:t>
            </a:r>
          </a:p>
        </p:txBody>
      </p:sp>
      <p:sp>
        <p:nvSpPr>
          <p:cNvPr id="245" name="Come monitorare le soglie di restock per categoria?"/>
          <p:cNvSpPr txBox="1"/>
          <p:nvPr/>
        </p:nvSpPr>
        <p:spPr>
          <a:xfrm>
            <a:off x="4790122" y="2172575"/>
            <a:ext cx="1480375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Come monitorare le soglie di restock per categoria?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16"/>
          <p:cNvSpPr txBox="1"/>
          <p:nvPr/>
        </p:nvSpPr>
        <p:spPr>
          <a:xfrm>
            <a:off x="22809097" y="11402517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16</a:t>
            </a:r>
          </a:p>
        </p:txBody>
      </p:sp>
      <p:sp>
        <p:nvSpPr>
          <p:cNvPr id="249" name="Come monitorare i prodotti in esaurimento?"/>
          <p:cNvSpPr txBox="1"/>
          <p:nvPr/>
        </p:nvSpPr>
        <p:spPr>
          <a:xfrm>
            <a:off x="5953442" y="2172575"/>
            <a:ext cx="1247711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Come monitorare i prodotti in esaurimento?</a:t>
            </a:r>
          </a:p>
        </p:txBody>
      </p:sp>
      <p:pic>
        <p:nvPicPr>
          <p:cNvPr id="250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8228" y="3188412"/>
            <a:ext cx="18247544" cy="9921907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Gestione inventario"/>
          <p:cNvSpPr txBox="1"/>
          <p:nvPr/>
        </p:nvSpPr>
        <p:spPr>
          <a:xfrm>
            <a:off x="8137245" y="552275"/>
            <a:ext cx="8109510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Gestione inventario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17"/>
          <p:cNvSpPr txBox="1"/>
          <p:nvPr/>
        </p:nvSpPr>
        <p:spPr>
          <a:xfrm>
            <a:off x="22809097" y="11402517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17</a:t>
            </a:r>
          </a:p>
        </p:txBody>
      </p:sp>
      <p:sp>
        <p:nvSpPr>
          <p:cNvPr id="255" name="Come monitorare i prodotti in esaurimento?"/>
          <p:cNvSpPr txBox="1"/>
          <p:nvPr/>
        </p:nvSpPr>
        <p:spPr>
          <a:xfrm>
            <a:off x="5953442" y="2172575"/>
            <a:ext cx="1247711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Come monitorare i prodotti in esaurimento?</a:t>
            </a:r>
          </a:p>
        </p:txBody>
      </p:sp>
      <p:pic>
        <p:nvPicPr>
          <p:cNvPr id="256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5747" y="4205227"/>
            <a:ext cx="20972506" cy="530554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Gestione inventario"/>
          <p:cNvSpPr txBox="1"/>
          <p:nvPr/>
        </p:nvSpPr>
        <p:spPr>
          <a:xfrm>
            <a:off x="8137245" y="552275"/>
            <a:ext cx="8109510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Gestione inventario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iphy3.gif" descr="giphy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3867" y="3775140"/>
            <a:ext cx="6096001" cy="580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giphy3.gif" descr="giphy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1667" y="3775140"/>
            <a:ext cx="6096001" cy="58039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Demo"/>
          <p:cNvSpPr txBox="1"/>
          <p:nvPr>
            <p:ph type="ctrTitle"/>
          </p:nvPr>
        </p:nvSpPr>
        <p:spPr>
          <a:xfrm>
            <a:off x="1206496" y="4352990"/>
            <a:ext cx="21971004" cy="46482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Demo</a:t>
            </a:r>
          </a:p>
        </p:txBody>
      </p:sp>
      <p:sp>
        <p:nvSpPr>
          <p:cNvPr id="262" name="Quadrato"/>
          <p:cNvSpPr/>
          <p:nvPr/>
        </p:nvSpPr>
        <p:spPr>
          <a:xfrm>
            <a:off x="7656328" y="89131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3" name="Quadrato"/>
          <p:cNvSpPr/>
          <p:nvPr/>
        </p:nvSpPr>
        <p:spPr>
          <a:xfrm>
            <a:off x="9962144" y="89131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" name="Quadrato"/>
          <p:cNvSpPr/>
          <p:nvPr/>
        </p:nvSpPr>
        <p:spPr>
          <a:xfrm>
            <a:off x="18993256" y="89131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iphy3.gif" descr="giphy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1223" y="3775140"/>
            <a:ext cx="6096001" cy="580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giphy3.gif" descr="giphy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2423" y="3775140"/>
            <a:ext cx="6096001" cy="5803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Progettazione"/>
          <p:cNvSpPr txBox="1"/>
          <p:nvPr>
            <p:ph type="ctrTitle"/>
          </p:nvPr>
        </p:nvSpPr>
        <p:spPr>
          <a:xfrm>
            <a:off x="1206496" y="4352990"/>
            <a:ext cx="21971004" cy="46482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Progettazione</a:t>
            </a:r>
          </a:p>
        </p:txBody>
      </p:sp>
      <p:sp>
        <p:nvSpPr>
          <p:cNvPr id="159" name="Quadrato"/>
          <p:cNvSpPr/>
          <p:nvPr/>
        </p:nvSpPr>
        <p:spPr>
          <a:xfrm>
            <a:off x="7275328" y="89131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" name="Quadrato"/>
          <p:cNvSpPr/>
          <p:nvPr/>
        </p:nvSpPr>
        <p:spPr>
          <a:xfrm>
            <a:off x="21710995" y="89131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" name="concettuale/logica e Normalizzazione"/>
          <p:cNvSpPr txBox="1"/>
          <p:nvPr>
            <p:ph type="subTitle" sz="quarter" idx="1"/>
          </p:nvPr>
        </p:nvSpPr>
        <p:spPr>
          <a:xfrm>
            <a:off x="1206500" y="7552465"/>
            <a:ext cx="21971000" cy="1905001"/>
          </a:xfrm>
          <a:prstGeom prst="rect">
            <a:avLst/>
          </a:prstGeom>
        </p:spPr>
        <p:txBody>
          <a:bodyPr/>
          <a:lstStyle>
            <a:lvl1pPr algn="ctr">
              <a:defRPr b="0"/>
            </a:lvl1pPr>
          </a:lstStyle>
          <a:p>
            <a:pPr/>
            <a:r>
              <a:t>concettuale/logica e Normalizzazione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razie per l’attenzione 🤝"/>
          <p:cNvSpPr txBox="1"/>
          <p:nvPr>
            <p:ph type="ctrTitle"/>
          </p:nvPr>
        </p:nvSpPr>
        <p:spPr>
          <a:xfrm>
            <a:off x="1206496" y="9559990"/>
            <a:ext cx="21971004" cy="4648201"/>
          </a:xfrm>
          <a:prstGeom prst="rect">
            <a:avLst/>
          </a:prstGeom>
        </p:spPr>
        <p:txBody>
          <a:bodyPr anchor="ctr"/>
          <a:lstStyle>
            <a:lvl1pPr algn="ctr">
              <a:defRPr spc="-136" sz="6800"/>
            </a:lvl1pPr>
          </a:lstStyle>
          <a:p>
            <a:pPr/>
            <a:r>
              <a:t>Grazie per l’attenzione 🤝</a:t>
            </a:r>
          </a:p>
        </p:txBody>
      </p:sp>
      <p:pic>
        <p:nvPicPr>
          <p:cNvPr id="267" name="FRODO.gif" descr="FROD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9250" y="1097191"/>
            <a:ext cx="14725499" cy="9879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2"/>
          <p:cNvSpPr txBox="1"/>
          <p:nvPr/>
        </p:nvSpPr>
        <p:spPr>
          <a:xfrm>
            <a:off x="22893832" y="11402517"/>
            <a:ext cx="28376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pic>
        <p:nvPicPr>
          <p:cNvPr id="165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7433" y="1795071"/>
            <a:ext cx="18809134" cy="1181505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Progettazione concettuale/logica"/>
          <p:cNvSpPr txBox="1"/>
          <p:nvPr/>
        </p:nvSpPr>
        <p:spPr>
          <a:xfrm>
            <a:off x="5299024" y="552275"/>
            <a:ext cx="13785953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Progettazione concettuale/logica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9583" y="2071616"/>
            <a:ext cx="15024834" cy="11136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magine" descr="Immagine"/>
          <p:cNvPicPr>
            <a:picLocks noChangeAspect="1"/>
          </p:cNvPicPr>
          <p:nvPr/>
        </p:nvPicPr>
        <p:blipFill>
          <a:blip r:embed="rId3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3"/>
          <p:cNvSpPr txBox="1"/>
          <p:nvPr/>
        </p:nvSpPr>
        <p:spPr>
          <a:xfrm>
            <a:off x="22893832" y="11402517"/>
            <a:ext cx="28376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71" name="Progettazione concettuale/logica"/>
          <p:cNvSpPr txBox="1"/>
          <p:nvPr/>
        </p:nvSpPr>
        <p:spPr>
          <a:xfrm>
            <a:off x="5299024" y="552275"/>
            <a:ext cx="13785953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Progettazione concettuale/logica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Normalizzazione"/>
          <p:cNvSpPr txBox="1"/>
          <p:nvPr/>
        </p:nvSpPr>
        <p:spPr>
          <a:xfrm>
            <a:off x="8721902" y="552275"/>
            <a:ext cx="6940196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Normalizzazione</a:t>
            </a:r>
          </a:p>
        </p:txBody>
      </p:sp>
      <p:pic>
        <p:nvPicPr>
          <p:cNvPr id="175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4022" y="2397631"/>
            <a:ext cx="9155305" cy="6352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5950" y="6314471"/>
            <a:ext cx="11589240" cy="54780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4"/>
          <p:cNvSpPr txBox="1"/>
          <p:nvPr/>
        </p:nvSpPr>
        <p:spPr>
          <a:xfrm>
            <a:off x="22893832" y="11402517"/>
            <a:ext cx="28376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iphy3.gif" descr="giphy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5223" y="3775140"/>
            <a:ext cx="6096001" cy="580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iphy3.gif" descr="giphy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8423" y="3775140"/>
            <a:ext cx="6096001" cy="5803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Under the hood"/>
          <p:cNvSpPr txBox="1"/>
          <p:nvPr>
            <p:ph type="ctrTitle"/>
          </p:nvPr>
        </p:nvSpPr>
        <p:spPr>
          <a:xfrm>
            <a:off x="1206496" y="4352990"/>
            <a:ext cx="21971004" cy="46482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Under the hood</a:t>
            </a:r>
          </a:p>
        </p:txBody>
      </p:sp>
      <p:sp>
        <p:nvSpPr>
          <p:cNvPr id="182" name="Lato codice MySQL"/>
          <p:cNvSpPr txBox="1"/>
          <p:nvPr>
            <p:ph type="subTitle" sz="quarter" idx="1"/>
          </p:nvPr>
        </p:nvSpPr>
        <p:spPr>
          <a:xfrm>
            <a:off x="1206500" y="7552465"/>
            <a:ext cx="21971000" cy="1905001"/>
          </a:xfrm>
          <a:prstGeom prst="rect">
            <a:avLst/>
          </a:prstGeom>
        </p:spPr>
        <p:txBody>
          <a:bodyPr/>
          <a:lstStyle>
            <a:lvl1pPr algn="ctr">
              <a:defRPr b="0"/>
            </a:lvl1pPr>
          </a:lstStyle>
          <a:p>
            <a:pPr/>
            <a:r>
              <a:t>Lato codice MySQL</a:t>
            </a:r>
          </a:p>
        </p:txBody>
      </p:sp>
      <p:sp>
        <p:nvSpPr>
          <p:cNvPr id="183" name="Quadrato"/>
          <p:cNvSpPr/>
          <p:nvPr/>
        </p:nvSpPr>
        <p:spPr>
          <a:xfrm>
            <a:off x="7656328" y="89131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Quadrato"/>
          <p:cNvSpPr/>
          <p:nvPr/>
        </p:nvSpPr>
        <p:spPr>
          <a:xfrm>
            <a:off x="21106919" y="89131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6"/>
          <p:cNvSpPr txBox="1"/>
          <p:nvPr/>
        </p:nvSpPr>
        <p:spPr>
          <a:xfrm>
            <a:off x="22893832" y="11402517"/>
            <a:ext cx="28376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188" name="Under the hood"/>
          <p:cNvSpPr txBox="1"/>
          <p:nvPr/>
        </p:nvSpPr>
        <p:spPr>
          <a:xfrm>
            <a:off x="8935643" y="552275"/>
            <a:ext cx="6512714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Under the hood</a:t>
            </a:r>
          </a:p>
        </p:txBody>
      </p:sp>
      <p:pic>
        <p:nvPicPr>
          <p:cNvPr id="189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4658" y="2000250"/>
            <a:ext cx="19254684" cy="10682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7"/>
          <p:cNvSpPr txBox="1"/>
          <p:nvPr/>
        </p:nvSpPr>
        <p:spPr>
          <a:xfrm>
            <a:off x="22893832" y="11402517"/>
            <a:ext cx="28376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7</a:t>
            </a:r>
          </a:p>
        </p:txBody>
      </p:sp>
      <p:pic>
        <p:nvPicPr>
          <p:cNvPr id="193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0515" y="1905000"/>
            <a:ext cx="16522970" cy="1068239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Under the hood"/>
          <p:cNvSpPr txBox="1"/>
          <p:nvPr/>
        </p:nvSpPr>
        <p:spPr>
          <a:xfrm>
            <a:off x="8935643" y="552275"/>
            <a:ext cx="6512714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Under the 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magine" descr="Immagine"/>
          <p:cNvPicPr>
            <a:picLocks noChangeAspect="1"/>
          </p:cNvPicPr>
          <p:nvPr/>
        </p:nvPicPr>
        <p:blipFill>
          <a:blip r:embed="rId2">
            <a:alphaModFix amt="49741"/>
            <a:extLst/>
          </a:blip>
          <a:stretch>
            <a:fillRect/>
          </a:stretch>
        </p:blipFill>
        <p:spPr>
          <a:xfrm>
            <a:off x="21871682" y="11489795"/>
            <a:ext cx="2328069" cy="2328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8"/>
          <p:cNvSpPr txBox="1"/>
          <p:nvPr/>
        </p:nvSpPr>
        <p:spPr>
          <a:xfrm>
            <a:off x="22893832" y="11402517"/>
            <a:ext cx="28376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</a:t>
            </a:r>
          </a:p>
        </p:txBody>
      </p:sp>
      <p:pic>
        <p:nvPicPr>
          <p:cNvPr id="198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6036" y="3840929"/>
            <a:ext cx="17971928" cy="552619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Under the hood"/>
          <p:cNvSpPr txBox="1"/>
          <p:nvPr/>
        </p:nvSpPr>
        <p:spPr>
          <a:xfrm>
            <a:off x="8935643" y="552275"/>
            <a:ext cx="6512714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800"/>
            </a:lvl1pPr>
          </a:lstStyle>
          <a:p>
            <a:pPr/>
            <a:r>
              <a:t>Under the 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